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51" r:id="rId3"/>
    <p:sldId id="357" r:id="rId4"/>
    <p:sldId id="358" r:id="rId5"/>
    <p:sldId id="359" r:id="rId6"/>
    <p:sldId id="360" r:id="rId7"/>
    <p:sldId id="362" r:id="rId8"/>
    <p:sldId id="361" r:id="rId9"/>
    <p:sldId id="363" r:id="rId10"/>
    <p:sldId id="364" r:id="rId11"/>
    <p:sldId id="365" r:id="rId12"/>
    <p:sldId id="366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7154"/>
    <a:srgbClr val="FFFFFF"/>
    <a:srgbClr val="FF7F0F"/>
    <a:srgbClr val="FF7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5" autoAdjust="0"/>
    <p:restoredTop sz="94660"/>
  </p:normalViewPr>
  <p:slideViewPr>
    <p:cSldViewPr snapToGrid="0">
      <p:cViewPr>
        <p:scale>
          <a:sx n="100" d="100"/>
          <a:sy n="100" d="100"/>
        </p:scale>
        <p:origin x="97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339B89-9185-4754-AFA9-796220549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/>
          <a:lstStyle/>
          <a:p>
            <a:r>
              <a:rPr lang="en-US" altLang="zh-CN" dirty="0"/>
              <a:t>2023 Cola-Lab</a:t>
            </a:r>
            <a:br>
              <a:rPr lang="en-US" altLang="zh-CN" dirty="0"/>
            </a:br>
            <a:r>
              <a:rPr lang="en-US" altLang="zh-CN" dirty="0"/>
              <a:t>Study Group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DC92EEE-77CE-45F7-B2B7-782C714FE6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BO With Conformal Prediction</a:t>
            </a:r>
          </a:p>
          <a:p>
            <a:r>
              <a:rPr lang="en-US" altLang="zh-CN" dirty="0" err="1">
                <a:solidFill>
                  <a:schemeClr val="tx1"/>
                </a:solidFill>
              </a:rPr>
              <a:t>Shengbo</a:t>
            </a:r>
            <a:r>
              <a:rPr lang="en-US" altLang="zh-CN" dirty="0">
                <a:solidFill>
                  <a:schemeClr val="tx1"/>
                </a:solidFill>
              </a:rPr>
              <a:t> Wang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42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01B6BFC-D2B9-454C-B357-28A2DC473D24}"/>
              </a:ext>
            </a:extLst>
          </p:cNvPr>
          <p:cNvSpPr txBox="1"/>
          <p:nvPr/>
        </p:nvSpPr>
        <p:spPr>
          <a:xfrm>
            <a:off x="813895" y="128088"/>
            <a:ext cx="918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FAF0255-273F-4DB1-A5E9-80BC4B8E2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70" y="1375505"/>
            <a:ext cx="8828135" cy="177409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C15F25D-23DC-480D-8D7E-91074A571101}"/>
              </a:ext>
            </a:extLst>
          </p:cNvPr>
          <p:cNvSpPr/>
          <p:nvPr/>
        </p:nvSpPr>
        <p:spPr>
          <a:xfrm>
            <a:off x="813895" y="780534"/>
            <a:ext cx="9591087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Empirical coverage: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onformal prediction provides much more consistent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BO under Model misspecification: better sample efficiency</a:t>
            </a:r>
            <a:endParaRPr lang="en-GB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0938A6F-954B-41B5-8DBD-AE3110C41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48" y="4168287"/>
            <a:ext cx="8828077" cy="193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1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01B6BFC-D2B9-454C-B357-28A2DC473D24}"/>
              </a:ext>
            </a:extLst>
          </p:cNvPr>
          <p:cNvSpPr txBox="1"/>
          <p:nvPr/>
        </p:nvSpPr>
        <p:spPr>
          <a:xfrm>
            <a:off x="813895" y="128088"/>
            <a:ext cx="918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C15F25D-23DC-480D-8D7E-91074A571101}"/>
              </a:ext>
            </a:extLst>
          </p:cNvPr>
          <p:cNvSpPr/>
          <p:nvPr/>
        </p:nvSpPr>
        <p:spPr>
          <a:xfrm>
            <a:off x="813895" y="780534"/>
            <a:ext cx="75135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Coverage during BO: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reliable querying solutions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improve query coverage without harming sample efficiency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5CF7D1D-E1FD-4FE1-86A1-6C5070C8D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39" y="2104930"/>
            <a:ext cx="8363623" cy="335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3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01B6BFC-D2B9-454C-B357-28A2DC473D24}"/>
              </a:ext>
            </a:extLst>
          </p:cNvPr>
          <p:cNvSpPr txBox="1"/>
          <p:nvPr/>
        </p:nvSpPr>
        <p:spPr>
          <a:xfrm>
            <a:off x="813895" y="128088"/>
            <a:ext cx="918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C15F25D-23DC-480D-8D7E-91074A571101}"/>
              </a:ext>
            </a:extLst>
          </p:cNvPr>
          <p:cNvSpPr/>
          <p:nvPr/>
        </p:nvSpPr>
        <p:spPr>
          <a:xfrm>
            <a:off x="813895" y="780534"/>
            <a:ext cx="88127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Limitations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Approximation error: grid vs. posterior sampling, sigmoid relaxation, density-ratio…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Complexity: Monte Carlo, unstable prediction…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Marginal coverage vs. conditional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Further investigations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Different models and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Meta-CP for life-long BO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546C06C-3775-4EAA-9FFF-BB0CB6E1968D}"/>
              </a:ext>
            </a:extLst>
          </p:cNvPr>
          <p:cNvSpPr/>
          <p:nvPr/>
        </p:nvSpPr>
        <p:spPr>
          <a:xfrm>
            <a:off x="813895" y="6143506"/>
            <a:ext cx="10067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Adam Fisch, Tal Schuster, </a:t>
            </a:r>
            <a:r>
              <a:rPr lang="en-US" altLang="zh-CN" sz="1400" dirty="0" err="1"/>
              <a:t>Tommi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Jaakkola</a:t>
            </a:r>
            <a:r>
              <a:rPr lang="en-US" altLang="zh-CN" sz="1400" dirty="0"/>
              <a:t>, Regina </a:t>
            </a:r>
            <a:r>
              <a:rPr lang="en-US" altLang="zh-CN" sz="1400" dirty="0" err="1"/>
              <a:t>Barzilay</a:t>
            </a:r>
            <a:r>
              <a:rPr lang="en-US" altLang="zh-CN" sz="1400" dirty="0"/>
              <a:t>. Few-shot Conformal Prediction with Auxiliary Tasks, ICML 2021.</a:t>
            </a:r>
            <a:endParaRPr lang="en-GB" sz="1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A1CE61-9326-45CB-A2C9-BC33920E4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9" y="3788730"/>
            <a:ext cx="6076341" cy="22089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B633D32-3AC6-4C07-A7E3-12F11E1C4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678" y="1412793"/>
            <a:ext cx="3877675" cy="18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339B89-9185-4754-AFA9-796220549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/>
          <a:lstStyle/>
          <a:p>
            <a:br>
              <a:rPr lang="en-US" altLang="zh-CN" dirty="0"/>
            </a:br>
            <a:r>
              <a:rPr lang="en-US" altLang="zh-CN" dirty="0"/>
              <a:t>Thanks!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DC92EEE-77CE-45F7-B2B7-782C714FE6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 err="1">
                <a:solidFill>
                  <a:schemeClr val="tx1"/>
                </a:solidFill>
              </a:rPr>
              <a:t>Shengbo</a:t>
            </a:r>
            <a:r>
              <a:rPr lang="en-US" altLang="zh-CN" dirty="0">
                <a:solidFill>
                  <a:schemeClr val="tx1"/>
                </a:solidFill>
              </a:rPr>
              <a:t> Wang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6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01B6BFC-D2B9-454C-B357-28A2DC473D24}"/>
              </a:ext>
            </a:extLst>
          </p:cNvPr>
          <p:cNvSpPr txBox="1"/>
          <p:nvPr/>
        </p:nvSpPr>
        <p:spPr>
          <a:xfrm>
            <a:off x="813895" y="128088"/>
            <a:ext cx="918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Conformal Prediction: Uncertainty Quantification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5C5DBD-7971-478D-9D74-2F3606A02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247" y="814355"/>
            <a:ext cx="7489165" cy="2149099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252D98D4-6246-49B4-BFC4-916EC97DFFB3}"/>
              </a:ext>
            </a:extLst>
          </p:cNvPr>
          <p:cNvSpPr/>
          <p:nvPr/>
        </p:nvSpPr>
        <p:spPr>
          <a:xfrm>
            <a:off x="2774654" y="2774283"/>
            <a:ext cx="5627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90% confidence level for three different images.</a:t>
            </a:r>
            <a:endParaRPr lang="en-GB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554AF72-1B6D-47BA-ABF8-43B0B3D3EAC1}"/>
              </a:ext>
            </a:extLst>
          </p:cNvPr>
          <p:cNvSpPr/>
          <p:nvPr/>
        </p:nvSpPr>
        <p:spPr>
          <a:xfrm>
            <a:off x="674195" y="5180230"/>
            <a:ext cx="1388962" cy="586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Dataset</a:t>
            </a:r>
          </a:p>
        </p:txBody>
      </p:sp>
      <p:sp>
        <p:nvSpPr>
          <p:cNvPr id="3" name="左大括号 2">
            <a:extLst>
              <a:ext uri="{FF2B5EF4-FFF2-40B4-BE49-F238E27FC236}">
                <a16:creationId xmlns:a16="http://schemas.microsoft.com/office/drawing/2014/main" id="{849AC2E8-837B-4E93-93A4-FCEF3AE3AF8C}"/>
              </a:ext>
            </a:extLst>
          </p:cNvPr>
          <p:cNvSpPr/>
          <p:nvPr/>
        </p:nvSpPr>
        <p:spPr>
          <a:xfrm>
            <a:off x="2192986" y="4748917"/>
            <a:ext cx="733063" cy="14490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56E4FD3-5828-4AD6-B22D-C58C2F39691B}"/>
              </a:ext>
            </a:extLst>
          </p:cNvPr>
          <p:cNvSpPr/>
          <p:nvPr/>
        </p:nvSpPr>
        <p:spPr>
          <a:xfrm>
            <a:off x="3280428" y="4502520"/>
            <a:ext cx="1388962" cy="586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Training set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AD5EC71-E750-48AF-999E-54D6915FED8B}"/>
              </a:ext>
            </a:extLst>
          </p:cNvPr>
          <p:cNvSpPr/>
          <p:nvPr/>
        </p:nvSpPr>
        <p:spPr>
          <a:xfrm>
            <a:off x="3280428" y="5894282"/>
            <a:ext cx="1388962" cy="586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Holdout set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54A76D6-17D6-47B1-9BC3-A7B6B83AB241}"/>
              </a:ext>
            </a:extLst>
          </p:cNvPr>
          <p:cNvSpPr/>
          <p:nvPr/>
        </p:nvSpPr>
        <p:spPr>
          <a:xfrm>
            <a:off x="4906829" y="4748917"/>
            <a:ext cx="5627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Create a model and determine the parameters.</a:t>
            </a:r>
            <a:endParaRPr lang="en-GB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4BB3561-484D-4210-8B6F-75295AB341E6}"/>
              </a:ext>
            </a:extLst>
          </p:cNvPr>
          <p:cNvSpPr/>
          <p:nvPr/>
        </p:nvSpPr>
        <p:spPr>
          <a:xfrm>
            <a:off x="4906828" y="6111400"/>
            <a:ext cx="7145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Compute the score and output the uncertainty of prediction.</a:t>
            </a:r>
            <a:endParaRPr lang="en-GB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62A5E16-C1E2-410A-B111-721245325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49" y="3429000"/>
            <a:ext cx="4183033" cy="52336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899DDFC-51B5-4C88-9A82-0C3D74490424}"/>
              </a:ext>
            </a:extLst>
          </p:cNvPr>
          <p:cNvSpPr/>
          <p:nvPr/>
        </p:nvSpPr>
        <p:spPr>
          <a:xfrm>
            <a:off x="603871" y="3506014"/>
            <a:ext cx="49744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The Goal of CP: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What we have to do (dataset splitting):</a:t>
            </a:r>
          </a:p>
        </p:txBody>
      </p:sp>
    </p:spTree>
    <p:extLst>
      <p:ext uri="{BB962C8B-B14F-4D97-AF65-F5344CB8AC3E}">
        <p14:creationId xmlns:p14="http://schemas.microsoft.com/office/powerpoint/2010/main" val="286503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01B6BFC-D2B9-454C-B357-28A2DC473D24}"/>
              </a:ext>
            </a:extLst>
          </p:cNvPr>
          <p:cNvSpPr txBox="1"/>
          <p:nvPr/>
        </p:nvSpPr>
        <p:spPr>
          <a:xfrm>
            <a:off x="813895" y="128088"/>
            <a:ext cx="918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Conformal Prediction for Classification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FD84EB3-C451-4D56-9D3A-CF8E8C475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69"/>
          <a:stretch/>
        </p:blipFill>
        <p:spPr>
          <a:xfrm>
            <a:off x="1105596" y="822637"/>
            <a:ext cx="7336176" cy="19146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AD20FA-80C9-460F-BC78-13E082AD3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96" y="3092076"/>
            <a:ext cx="9189871" cy="16510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5BD2671-B973-47DC-A555-C81D93042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596" y="5204476"/>
            <a:ext cx="8200180" cy="9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6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01B6BFC-D2B9-454C-B357-28A2DC473D24}"/>
              </a:ext>
            </a:extLst>
          </p:cNvPr>
          <p:cNvSpPr txBox="1"/>
          <p:nvPr/>
        </p:nvSpPr>
        <p:spPr>
          <a:xfrm>
            <a:off x="813895" y="128088"/>
            <a:ext cx="918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Conformal Prediction for Regression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7D862D-C162-41A1-92FD-25F4AAD71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339398"/>
            <a:ext cx="9122833" cy="178056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E18DF1E-9063-479E-9FBD-68F02797E49C}"/>
              </a:ext>
            </a:extLst>
          </p:cNvPr>
          <p:cNvSpPr/>
          <p:nvPr/>
        </p:nvSpPr>
        <p:spPr>
          <a:xfrm>
            <a:off x="660400" y="6005002"/>
            <a:ext cx="1034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The calculation of CP for regression problem is much more complex </a:t>
            </a:r>
            <a:r>
              <a:rPr lang="en-US" altLang="zh-CN" u="sng" dirty="0">
                <a:latin typeface="宋体" panose="02010600030101010101" pitchFamily="2" charset="-122"/>
                <a:ea typeface="宋体" panose="02010600030101010101" pitchFamily="2" charset="-122"/>
              </a:rPr>
              <a:t>due to discretization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  <a:endParaRPr lang="en-GB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5FC0A49-FF04-481C-B29F-7EB197381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405" y="3485659"/>
            <a:ext cx="4100542" cy="22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1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01B6BFC-D2B9-454C-B357-28A2DC473D24}"/>
              </a:ext>
            </a:extLst>
          </p:cNvPr>
          <p:cNvSpPr txBox="1"/>
          <p:nvPr/>
        </p:nvSpPr>
        <p:spPr>
          <a:xfrm>
            <a:off x="813895" y="128088"/>
            <a:ext cx="918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Bayesian Conformal Computation and Full CP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E18DF1E-9063-479E-9FBD-68F02797E49C}"/>
              </a:ext>
            </a:extLst>
          </p:cNvPr>
          <p:cNvSpPr/>
          <p:nvPr/>
        </p:nvSpPr>
        <p:spPr>
          <a:xfrm>
            <a:off x="813895" y="909634"/>
            <a:ext cx="734047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With holdout dataset:</a:t>
            </a:r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Without holdout dataset: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Training a model: fitting                +               where</a:t>
            </a:r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DADD40-8D4D-4B90-98E8-CA300D8C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91" y="1722075"/>
            <a:ext cx="1652600" cy="4762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C94D493-16A7-4163-9F62-B31F4DA44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488" y="909634"/>
            <a:ext cx="1600212" cy="4286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6627EF-A11F-4153-8DE1-66508238A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766" y="935828"/>
            <a:ext cx="1962164" cy="3762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97B972-F039-4C70-93CB-6E3202BED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088" y="1738743"/>
            <a:ext cx="1047758" cy="44291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F5681A-475B-479F-A5E9-39358AD6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16" y="2772642"/>
            <a:ext cx="1652600" cy="47625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88D9E7F-ACEF-4F64-AE5A-F3851E085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0833" y="2755709"/>
            <a:ext cx="1428760" cy="5381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067DAA1-456A-4B1A-A91B-8034A030BE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7032" y="2829791"/>
            <a:ext cx="1381135" cy="36195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3E4576A-4F0A-4A97-831E-02B770116125}"/>
              </a:ext>
            </a:extLst>
          </p:cNvPr>
          <p:cNvSpPr/>
          <p:nvPr/>
        </p:nvSpPr>
        <p:spPr>
          <a:xfrm>
            <a:off x="813893" y="4388870"/>
            <a:ext cx="34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Bayesian Computation: 0(n)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09375B4-2EB0-45CF-AE45-5086D52159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3760" y="4819162"/>
            <a:ext cx="6033826" cy="387174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FE0254E4-BB78-421C-BD89-B0C6BE786BDC}"/>
              </a:ext>
            </a:extLst>
          </p:cNvPr>
          <p:cNvSpPr/>
          <p:nvPr/>
        </p:nvSpPr>
        <p:spPr>
          <a:xfrm>
            <a:off x="813894" y="3683654"/>
            <a:ext cx="10514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If the model updates, e.g. by gradient descent, the calculation is rather complex O(</a:t>
            </a:r>
            <a:r>
              <a:rPr lang="en-US" altLang="zh-CN" dirty="0" err="1">
                <a:latin typeface="宋体" panose="02010600030101010101" pitchFamily="2" charset="-122"/>
                <a:ea typeface="宋体" panose="02010600030101010101" pitchFamily="2" charset="-122"/>
              </a:rPr>
              <a:t>kn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).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2FC3990-28BF-4F89-BF09-6A9F9BF3D1C0}"/>
              </a:ext>
            </a:extLst>
          </p:cNvPr>
          <p:cNvSpPr/>
          <p:nvPr/>
        </p:nvSpPr>
        <p:spPr>
          <a:xfrm>
            <a:off x="813893" y="5470861"/>
            <a:ext cx="9244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Bayesian Computation on full dataset                : (numerically instable)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3311415-3C41-49F0-B472-CEA72601FC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6633" y="5949952"/>
            <a:ext cx="3139560" cy="33664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09A734A-532E-464D-A5A5-4B8A0D116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830" y="5403717"/>
            <a:ext cx="1600212" cy="4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01B6BFC-D2B9-454C-B357-28A2DC473D24}"/>
              </a:ext>
            </a:extLst>
          </p:cNvPr>
          <p:cNvSpPr txBox="1"/>
          <p:nvPr/>
        </p:nvSpPr>
        <p:spPr>
          <a:xfrm>
            <a:off x="813895" y="128088"/>
            <a:ext cx="918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 with CP set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E18DF1E-9063-479E-9FBD-68F02797E49C}"/>
              </a:ext>
            </a:extLst>
          </p:cNvPr>
          <p:cNvSpPr/>
          <p:nvPr/>
        </p:nvSpPr>
        <p:spPr>
          <a:xfrm>
            <a:off x="813895" y="909634"/>
            <a:ext cx="3012363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Model misspecification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Covariate shift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03BC740-08B7-4995-8E0D-0A715D2E15BC}"/>
              </a:ext>
            </a:extLst>
          </p:cNvPr>
          <p:cNvSpPr/>
          <p:nvPr/>
        </p:nvSpPr>
        <p:spPr>
          <a:xfrm>
            <a:off x="813895" y="6244700"/>
            <a:ext cx="10358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Samuel Stanton, </a:t>
            </a:r>
            <a:r>
              <a:rPr lang="en-US" altLang="zh-CN" sz="1400" dirty="0"/>
              <a:t>Wesley Maddox, Andrew Gordon Wilson. </a:t>
            </a:r>
            <a:r>
              <a:rPr lang="en-US" sz="1400" dirty="0"/>
              <a:t>Bayesian Optimization with Conformal Prediction Sets,</a:t>
            </a:r>
            <a:r>
              <a:rPr lang="zh-CN" altLang="en-US" sz="1400" dirty="0"/>
              <a:t> </a:t>
            </a:r>
            <a:r>
              <a:rPr lang="en-US" altLang="zh-CN" sz="1400" dirty="0"/>
              <a:t>AISTATS 2023.</a:t>
            </a:r>
            <a:endParaRPr lang="en-GB" sz="1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A50D4E-B76B-4518-A7D0-65CF72E32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95" y="1493979"/>
            <a:ext cx="3731233" cy="197063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06619F-176C-423D-8E9D-D672ADDB1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95" y="4140332"/>
            <a:ext cx="5590411" cy="194213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BA0EC8B-72D4-4FEA-8CEC-E24F23BC7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217" y="1360082"/>
            <a:ext cx="5648366" cy="2095515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80277287-087C-41D2-A9D1-3E1269845DF9}"/>
              </a:ext>
            </a:extLst>
          </p:cNvPr>
          <p:cNvSpPr/>
          <p:nvPr/>
        </p:nvSpPr>
        <p:spPr>
          <a:xfrm>
            <a:off x="5870906" y="909634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Serve as “trust region”: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7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01B6BFC-D2B9-454C-B357-28A2DC473D24}"/>
              </a:ext>
            </a:extLst>
          </p:cNvPr>
          <p:cNvSpPr txBox="1"/>
          <p:nvPr/>
        </p:nvSpPr>
        <p:spPr>
          <a:xfrm>
            <a:off x="813895" y="128088"/>
            <a:ext cx="918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Covariate shift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03BC740-08B7-4995-8E0D-0A715D2E15BC}"/>
              </a:ext>
            </a:extLst>
          </p:cNvPr>
          <p:cNvSpPr/>
          <p:nvPr/>
        </p:nvSpPr>
        <p:spPr>
          <a:xfrm>
            <a:off x="813895" y="6244700"/>
            <a:ext cx="10644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Tibshirani</a:t>
            </a:r>
            <a:r>
              <a:rPr lang="en-US" sz="1400" dirty="0"/>
              <a:t>, R. J., </a:t>
            </a:r>
            <a:r>
              <a:rPr lang="en-US" sz="1400" dirty="0" err="1"/>
              <a:t>Foygel</a:t>
            </a:r>
            <a:r>
              <a:rPr lang="en-US" sz="1400" dirty="0"/>
              <a:t> Barber, R., </a:t>
            </a:r>
            <a:r>
              <a:rPr lang="en-US" sz="1400" dirty="0" err="1"/>
              <a:t>Candes</a:t>
            </a:r>
            <a:r>
              <a:rPr lang="en-US" sz="1400" dirty="0"/>
              <a:t>, E., and Ramdas, A. (2019). Conformal prediction under covariate shift. </a:t>
            </a:r>
            <a:r>
              <a:rPr lang="en-US" sz="1400" dirty="0" err="1"/>
              <a:t>NeurIPS</a:t>
            </a:r>
            <a:r>
              <a:rPr lang="en-US" sz="1400" dirty="0"/>
              <a:t> 2019.</a:t>
            </a:r>
            <a:endParaRPr lang="en-GB" sz="1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506619F-176C-423D-8E9D-D672ADDB1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004" y="764958"/>
            <a:ext cx="5590411" cy="19421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8B4CD2C-704E-410D-A6E3-6C734955B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448" y="4622934"/>
            <a:ext cx="4395820" cy="11763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48C98D-542E-4076-9B33-B9E003A70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440" y="3383946"/>
            <a:ext cx="2182823" cy="3567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AA7E7C8-64F9-4327-AF8F-6196F4CD3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123" y="3389432"/>
            <a:ext cx="1384574" cy="3355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64E34DF-2115-4013-ADC7-1836281D6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2589" y="3352473"/>
            <a:ext cx="1833147" cy="384996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292236F-CE0A-4011-8FCE-B2C32D5F4313}"/>
              </a:ext>
            </a:extLst>
          </p:cNvPr>
          <p:cNvSpPr/>
          <p:nvPr/>
        </p:nvSpPr>
        <p:spPr>
          <a:xfrm>
            <a:off x="813895" y="2863252"/>
            <a:ext cx="462819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Pseudo-exchangeable:</a:t>
            </a:r>
          </a:p>
          <a:p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CP with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pseudo-exchangeable dataset: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22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01B6BFC-D2B9-454C-B357-28A2DC473D24}"/>
              </a:ext>
            </a:extLst>
          </p:cNvPr>
          <p:cNvSpPr txBox="1"/>
          <p:nvPr/>
        </p:nvSpPr>
        <p:spPr>
          <a:xfrm>
            <a:off x="813895" y="128088"/>
            <a:ext cx="918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 Model with CP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292236F-CE0A-4011-8FCE-B2C32D5F4313}"/>
              </a:ext>
            </a:extLst>
          </p:cNvPr>
          <p:cNvSpPr/>
          <p:nvPr/>
        </p:nvSpPr>
        <p:spPr>
          <a:xfrm>
            <a:off x="813895" y="3279812"/>
            <a:ext cx="1039900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Score: using full Bayesian computation, address the unstable computation of variance.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Differentiating: using sigmoid instead of step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Discretization: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sampling from                  instead of gridding in objective space.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GB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GB" dirty="0">
                <a:latin typeface="宋体" panose="02010600030101010101" pitchFamily="2" charset="-122"/>
                <a:ea typeface="宋体" panose="02010600030101010101" pitchFamily="2" charset="-122"/>
              </a:rPr>
              <a:t>Observation: CP-based prediction coverages better than credible set of a GP model.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147B4F7-5182-4039-9789-87A652677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383" y="848504"/>
            <a:ext cx="8110893" cy="218712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B87D471-CC70-4BFA-BCEE-D4C301FC9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280" y="4954587"/>
            <a:ext cx="1754990" cy="3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2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01B6BFC-D2B9-454C-B357-28A2DC473D24}"/>
              </a:ext>
            </a:extLst>
          </p:cNvPr>
          <p:cNvSpPr txBox="1"/>
          <p:nvPr/>
        </p:nvSpPr>
        <p:spPr>
          <a:xfrm>
            <a:off x="813895" y="128088"/>
            <a:ext cx="918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function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292236F-CE0A-4011-8FCE-B2C32D5F4313}"/>
              </a:ext>
            </a:extLst>
          </p:cNvPr>
          <p:cNvSpPr/>
          <p:nvPr/>
        </p:nvSpPr>
        <p:spPr>
          <a:xfrm>
            <a:off x="813895" y="881724"/>
            <a:ext cx="9360255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Expected-utility-based AF in BO: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宋体" panose="02010600030101010101" pitchFamily="2" charset="-122"/>
                <a:ea typeface="宋体" panose="02010600030101010101" pitchFamily="2" charset="-122"/>
              </a:rPr>
              <a:t>Calibrated model prediction by CP: (when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α=1,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CP prediction = GP prediction</a:t>
            </a:r>
            <a:r>
              <a:rPr lang="en-GB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GB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宋体" panose="02010600030101010101" pitchFamily="2" charset="-122"/>
                <a:ea typeface="宋体" panose="02010600030101010101" pitchFamily="2" charset="-122"/>
              </a:rPr>
              <a:t>Some AFs: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Calculating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the value of AF: Monte Carlo integration</a:t>
            </a:r>
            <a:endParaRPr lang="en-GB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DFEACF-6989-4322-8403-CB0C79E6E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675" y="1251056"/>
            <a:ext cx="3816685" cy="6568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8136959-BAE3-4234-8971-3936FBC37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735" y="2446092"/>
            <a:ext cx="4824448" cy="183833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25674F-2293-4074-93D8-0BD5A2EED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71" y="2647104"/>
            <a:ext cx="3891764" cy="12523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26A35F-AB6C-4C5F-ABC0-63FA01FAF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160" y="4577799"/>
            <a:ext cx="3764740" cy="5449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BAF38FD-883A-47DA-B937-CCDA86319D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040" y="4686885"/>
            <a:ext cx="2986109" cy="3000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00F620C-9DDF-4C3D-A2BB-2F41665C0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4160" y="5381502"/>
            <a:ext cx="5744549" cy="6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73329"/>
      </p:ext>
    </p:extLst>
  </p:cSld>
  <p:clrMapOvr>
    <a:masterClrMapping/>
  </p:clrMapOvr>
</p:sld>
</file>

<file path=ppt/theme/theme1.xml><?xml version="1.0" encoding="utf-8"?>
<a:theme xmlns:a="http://schemas.openxmlformats.org/drawingml/2006/main" name="平面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9564</TotalTime>
  <Words>404</Words>
  <Application>Microsoft Office PowerPoint</Application>
  <PresentationFormat>宽屏</PresentationFormat>
  <Paragraphs>112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方正姚体</vt:lpstr>
      <vt:lpstr>华文新魏</vt:lpstr>
      <vt:lpstr>宋体</vt:lpstr>
      <vt:lpstr>Arial</vt:lpstr>
      <vt:lpstr>Trebuchet MS</vt:lpstr>
      <vt:lpstr>Wingdings 3</vt:lpstr>
      <vt:lpstr>平面</vt:lpstr>
      <vt:lpstr>2023 Cola-Lab Study Group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GPML learning report</dc:title>
  <dc:creator>王圣博Libert</dc:creator>
  <cp:lastModifiedBy>王圣博Libert</cp:lastModifiedBy>
  <cp:revision>1054</cp:revision>
  <dcterms:created xsi:type="dcterms:W3CDTF">2022-04-07T04:49:12Z</dcterms:created>
  <dcterms:modified xsi:type="dcterms:W3CDTF">2023-06-06T08:09:50Z</dcterms:modified>
</cp:coreProperties>
</file>